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comment1.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comment2.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256" r:id="rId2"/>
    <p:sldId id="257" r:id="rId3"/>
    <p:sldId id="258" r:id="rId4"/>
    <p:sldId id="259" r:id="rId5"/>
    <p:sldId id="348" r:id="rId6"/>
    <p:sldId id="372" r:id="rId7"/>
    <p:sldId id="373" r:id="rId8"/>
    <p:sldId id="260" r:id="rId9"/>
    <p:sldId id="261" r:id="rId10"/>
    <p:sldId id="407" r:id="rId11"/>
    <p:sldId id="408" r:id="rId12"/>
    <p:sldId id="405" r:id="rId13"/>
    <p:sldId id="406" r:id="rId14"/>
    <p:sldId id="409" r:id="rId15"/>
    <p:sldId id="410" r:id="rId16"/>
    <p:sldId id="430" r:id="rId17"/>
    <p:sldId id="369" r:id="rId18"/>
    <p:sldId id="411" r:id="rId19"/>
    <p:sldId id="388" r:id="rId20"/>
    <p:sldId id="389" r:id="rId21"/>
    <p:sldId id="390" r:id="rId22"/>
    <p:sldId id="391" r:id="rId23"/>
    <p:sldId id="392" r:id="rId24"/>
    <p:sldId id="431" r:id="rId25"/>
    <p:sldId id="393" r:id="rId26"/>
    <p:sldId id="412" r:id="rId27"/>
    <p:sldId id="428" r:id="rId28"/>
    <p:sldId id="429" r:id="rId29"/>
    <p:sldId id="394" r:id="rId30"/>
    <p:sldId id="395" r:id="rId31"/>
    <p:sldId id="396" r:id="rId32"/>
    <p:sldId id="341" r:id="rId33"/>
    <p:sldId id="397" r:id="rId34"/>
    <p:sldId id="263" r:id="rId35"/>
    <p:sldId id="371" r:id="rId36"/>
    <p:sldId id="377" r:id="rId37"/>
    <p:sldId id="378" r:id="rId38"/>
    <p:sldId id="370" r:id="rId39"/>
    <p:sldId id="380" r:id="rId40"/>
    <p:sldId id="368" r:id="rId41"/>
    <p:sldId id="381" r:id="rId42"/>
    <p:sldId id="379" r:id="rId43"/>
    <p:sldId id="382" r:id="rId44"/>
    <p:sldId id="383" r:id="rId45"/>
    <p:sldId id="384" r:id="rId46"/>
    <p:sldId id="374" r:id="rId47"/>
    <p:sldId id="376" r:id="rId48"/>
    <p:sldId id="375" r:id="rId49"/>
    <p:sldId id="385" r:id="rId50"/>
    <p:sldId id="386" r:id="rId51"/>
    <p:sldId id="387" r:id="rId52"/>
    <p:sldId id="432" r:id="rId53"/>
    <p:sldId id="413" r:id="rId54"/>
    <p:sldId id="414" r:id="rId55"/>
    <p:sldId id="415" r:id="rId56"/>
    <p:sldId id="403" r:id="rId57"/>
    <p:sldId id="433" r:id="rId58"/>
    <p:sldId id="434" r:id="rId59"/>
    <p:sldId id="399" r:id="rId60"/>
    <p:sldId id="400" r:id="rId61"/>
    <p:sldId id="418" r:id="rId62"/>
    <p:sldId id="308" r:id="rId63"/>
    <p:sldId id="419" r:id="rId64"/>
    <p:sldId id="420" r:id="rId65"/>
    <p:sldId id="421" r:id="rId66"/>
    <p:sldId id="416" r:id="rId67"/>
    <p:sldId id="423" r:id="rId68"/>
    <p:sldId id="422" r:id="rId69"/>
    <p:sldId id="425" r:id="rId70"/>
    <p:sldId id="426" r:id="rId71"/>
    <p:sldId id="427" r:id="rId72"/>
    <p:sldId id="398" r:id="rId73"/>
    <p:sldId id="325" r:id="rId74"/>
    <p:sldId id="326" r:id="rId75"/>
    <p:sldId id="327" r:id="rId76"/>
    <p:sldId id="328" r:id="rId77"/>
    <p:sldId id="275" r:id="rId78"/>
    <p:sldId id="350" r:id="rId79"/>
  </p:sldIdLst>
  <p:sldSz cx="18288000" cy="10287000"/>
  <p:notesSz cx="6858000" cy="9144000"/>
  <p:embeddedFontLs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Consolas" panose="020B0609020204030204" pitchFamily="49" charset="0"/>
      <p:regular r:id="rId86"/>
      <p:bold r:id="rId87"/>
      <p:italic r:id="rId88"/>
      <p:boldItalic r:id="rId89"/>
    </p:embeddedFont>
    <p:embeddedFont>
      <p:font typeface="Gidole" panose="02000503000000000000" pitchFamily="2" charset="0"/>
      <p:regular r:id="rId90"/>
    </p:embeddedFont>
    <p:embeddedFont>
      <p:font typeface="League Spartan" panose="020B0604020202020204" charset="0"/>
      <p:regular r:id="rId91"/>
    </p:embeddedFont>
    <p:embeddedFont>
      <p:font typeface="Open Sans Extra Bold" panose="020B0604020202020204" charset="0"/>
      <p:regular r:id="rId92"/>
    </p:embeddedFont>
    <p:embeddedFont>
      <p:font typeface="Roboto Mono" pitchFamily="2" charset="0"/>
      <p:regular r:id="rId93"/>
      <p:bold r:id="rId94"/>
      <p:italic r:id="rId95"/>
      <p:bold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7"/>
            <p14:sldId id="408"/>
            <p14:sldId id="405"/>
            <p14:sldId id="406"/>
            <p14:sldId id="409"/>
            <p14:sldId id="410"/>
            <p14:sldId id="430"/>
            <p14:sldId id="369"/>
            <p14:sldId id="411"/>
            <p14:sldId id="388"/>
            <p14:sldId id="389"/>
            <p14:sldId id="390"/>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48" d="100"/>
          <a:sy n="48" d="100"/>
        </p:scale>
        <p:origin x="1090" y="3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presProps" Target="presProp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I want to see if there is any significant relationship in home with AC versus homes that have a rec room? Let’s take a look. </a:t>
            </a:r>
          </a:p>
          <a:p>
            <a:r>
              <a:rPr lang="en-US" dirty="0"/>
              <a:t>Jump to the worksheet and show these are both yes-no variables, so we can’t calculate the averages of them, we can only compare the relative frequencies of each category and decide whether there is a significant difference. Back to slides.</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423932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each of the tests we are going to walk through, I will state upfront what the assumptions are. These may not seem that important but it’s garbage in, garbage out, if we can’t meet the assumptions of the test, then we can’t trust what the test tells us. So let’s take a look.</a:t>
            </a:r>
          </a:p>
          <a:p>
            <a:endParaRPr lang="en-US" dirty="0"/>
          </a:p>
          <a:p>
            <a:r>
              <a:rPr lang="en-US" dirty="0"/>
              <a:t>For the chi-square, we’ll use it when we have two variables that are each categorical, and if you remember from our first course, a binary variable is a type of categorical variable, so we are good there.</a:t>
            </a:r>
          </a:p>
          <a:p>
            <a:endParaRPr lang="en-US" dirty="0"/>
          </a:p>
          <a:p>
            <a:r>
              <a:rPr lang="en-US" dirty="0"/>
              <a:t>The same house can’t both have and not have a rec room for the purposes of this analysis. They have to fit snugly into one of the categories and it has to be exclusive of the other categories.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229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state the hypotheses for each test we cover because these basically tell you in one sentence what the test is going to tell for you.</a:t>
            </a:r>
          </a:p>
          <a:p>
            <a:endParaRPr lang="en-US" dirty="0"/>
          </a:p>
          <a:p>
            <a:r>
              <a:rPr lang="en-US" dirty="0"/>
              <a:t>This goes back to being able to explain this to general audiences. Do you think it will make more sense to say to your boss, “I ran a chi-square independence test?” Or, “I ran a test to see if there is any relationship between having a basement and having a rec room.”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49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 said, let’s dive into the file and look for a relationship between having AC vs a rec-room. I will be working off the demo notes as I do this, you are welcome to as well.</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73613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test for this on a new dataset. Don’t forget to consult the demo notes if you get stuck.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1822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83440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49584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xm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INTERMDIATE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What about a relationship in homes with air conditioning versus homes with a rec room?</a:t>
            </a:r>
          </a:p>
        </p:txBody>
      </p:sp>
    </p:spTree>
    <p:extLst>
      <p:ext uri="{BB962C8B-B14F-4D97-AF65-F5344CB8AC3E}">
        <p14:creationId xmlns:p14="http://schemas.microsoft.com/office/powerpoint/2010/main" val="49530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8821646"/>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CHI SQUARE TEST OF INDEPENDENCE </a:t>
            </a:r>
            <a:r>
              <a:rPr lang="en-US" sz="16600" spc="375" dirty="0">
                <a:solidFill>
                  <a:srgbClr val="000000"/>
                </a:solidFill>
                <a:latin typeface="League Spartan Bold"/>
              </a:rPr>
              <a:t>(</a:t>
            </a:r>
            <a:r>
              <a:rPr lang="el-GR" sz="16600" b="1" spc="375" dirty="0">
                <a:solidFill>
                  <a:srgbClr val="000000"/>
                </a:solidFill>
                <a:latin typeface="League Spartan Bold"/>
              </a:rPr>
              <a:t>χ</a:t>
            </a:r>
            <a:r>
              <a:rPr lang="en-US" sz="16600" spc="375" baseline="30000" dirty="0">
                <a:solidFill>
                  <a:srgbClr val="000000"/>
                </a:solidFill>
                <a:latin typeface="League Spartan Bold"/>
              </a:rPr>
              <a:t>2</a:t>
            </a:r>
            <a:r>
              <a:rPr lang="en-US" sz="16600" spc="375" dirty="0">
                <a:solidFill>
                  <a:srgbClr val="000000"/>
                </a:solidFill>
                <a:latin typeface="League Spartan Bold"/>
              </a:rPr>
              <a:t>)</a:t>
            </a:r>
            <a:endParaRPr lang="en-US" sz="11500" spc="375" dirty="0">
              <a:solidFill>
                <a:srgbClr val="000000"/>
              </a:solidFill>
              <a:latin typeface="League Spartan Bold"/>
            </a:endParaRPr>
          </a:p>
        </p:txBody>
      </p:sp>
    </p:spTree>
    <p:extLst>
      <p:ext uri="{BB962C8B-B14F-4D97-AF65-F5344CB8AC3E}">
        <p14:creationId xmlns:p14="http://schemas.microsoft.com/office/powerpoint/2010/main" val="47733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324100" y="1617140"/>
            <a:ext cx="14935200" cy="1569660"/>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categorical</a:t>
            </a:r>
          </a:p>
          <a:p>
            <a:pPr marL="742950" indent="-742950">
              <a:buAutoNum type="arabicPeriod"/>
            </a:pPr>
            <a:r>
              <a:rPr lang="en-US" sz="4800" dirty="0">
                <a:latin typeface="Gidole" panose="02000503000000000000" pitchFamily="2" charset="0"/>
              </a:rPr>
              <a:t>Each subject contributes data to one and only one cell</a:t>
            </a:r>
          </a:p>
        </p:txBody>
      </p:sp>
      <p:pic>
        <p:nvPicPr>
          <p:cNvPr id="13" name="Picture 12">
            <a:extLst>
              <a:ext uri="{FF2B5EF4-FFF2-40B4-BE49-F238E27FC236}">
                <a16:creationId xmlns:a16="http://schemas.microsoft.com/office/drawing/2014/main" id="{C24D64FC-55C2-40E2-B611-69F5D4534CB0}"/>
              </a:ext>
            </a:extLst>
          </p:cNvPr>
          <p:cNvPicPr>
            <a:picLocks noChangeAspect="1"/>
          </p:cNvPicPr>
          <p:nvPr/>
        </p:nvPicPr>
        <p:blipFill>
          <a:blip r:embed="rId4"/>
          <a:stretch>
            <a:fillRect/>
          </a:stretch>
        </p:blipFill>
        <p:spPr>
          <a:xfrm>
            <a:off x="4191000" y="4381500"/>
            <a:ext cx="10525932" cy="3810000"/>
          </a:xfrm>
          <a:prstGeom prst="rect">
            <a:avLst/>
          </a:prstGeom>
        </p:spPr>
      </p:pic>
    </p:spTree>
    <p:extLst>
      <p:ext uri="{BB962C8B-B14F-4D97-AF65-F5344CB8AC3E}">
        <p14:creationId xmlns:p14="http://schemas.microsoft.com/office/powerpoint/2010/main" val="187015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relationship exists between variables exists</a:t>
            </a:r>
          </a:p>
          <a:p>
            <a:r>
              <a:rPr lang="en-US" sz="4800" dirty="0">
                <a:latin typeface="Gidole" panose="02000503000000000000" pitchFamily="2" charset="0"/>
              </a:rPr>
              <a:t>Ha: A relationship between the variables exists</a:t>
            </a:r>
          </a:p>
        </p:txBody>
      </p:sp>
    </p:spTree>
    <p:extLst>
      <p:ext uri="{BB962C8B-B14F-4D97-AF65-F5344CB8AC3E}">
        <p14:creationId xmlns:p14="http://schemas.microsoft.com/office/powerpoint/2010/main" val="396518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135405"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housing.xlsx</a:t>
            </a:r>
          </a:p>
          <a:p>
            <a:pPr marL="1485900" lvl="2" indent="-571500">
              <a:buFont typeface="Arial" panose="020B0604020202020204" pitchFamily="34" charset="0"/>
              <a:buChar char="•"/>
            </a:pPr>
            <a:r>
              <a:rPr lang="en-US" sz="3600" dirty="0">
                <a:latin typeface="Gidole" panose="020B0604020202020204" charset="0"/>
              </a:rPr>
              <a:t>Is there a relationship in homes with air conditioning versus homes with a full basement?</a:t>
            </a:r>
          </a:p>
        </p:txBody>
      </p:sp>
    </p:spTree>
    <p:extLst>
      <p:ext uri="{BB962C8B-B14F-4D97-AF65-F5344CB8AC3E}">
        <p14:creationId xmlns:p14="http://schemas.microsoft.com/office/powerpoint/2010/main" val="405706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computers.xlsx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Is there a relationship between having a CD-ROM and being a “premium” computer brand?</a:t>
            </a:r>
          </a:p>
          <a:p>
            <a:pPr marL="1485900" lvl="2" indent="-571500">
              <a:buFont typeface="Arial" panose="020B0604020202020204" pitchFamily="34" charset="0"/>
              <a:buChar char="•"/>
            </a:pPr>
            <a:r>
              <a:rPr lang="en-US" sz="3600" i="1" dirty="0">
                <a:solidFill>
                  <a:srgbClr val="000000"/>
                </a:solidFill>
                <a:latin typeface="Gidole" panose="02000503000000000000" pitchFamily="2" charset="0"/>
                <a:ea typeface="Roboto Mono" pitchFamily="2" charset="0"/>
              </a:rPr>
              <a:t>Don’t forget the demo notes!</a:t>
            </a:r>
            <a:endParaRPr lang="en-US" sz="3600" i="1" dirty="0">
              <a:latin typeface="Gidole" panose="020B0604020202020204" charset="0"/>
            </a:endParaRPr>
          </a:p>
        </p:txBody>
      </p:sp>
    </p:spTree>
    <p:extLst>
      <p:ext uri="{BB962C8B-B14F-4D97-AF65-F5344CB8AC3E}">
        <p14:creationId xmlns:p14="http://schemas.microsoft.com/office/powerpoint/2010/main" val="44680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a:p>
            <a:pPr marL="742950" indent="-742950">
              <a:buAutoNum type="arabicPeriod"/>
            </a:pPr>
            <a:r>
              <a:rPr lang="en-US" sz="4800" dirty="0">
                <a:latin typeface="Gidole" panose="02000503000000000000" pitchFamily="2" charset="0"/>
              </a:rPr>
              <a:t>The data is continuous at times 1 and 2</a:t>
            </a:r>
          </a:p>
        </p:txBody>
      </p:sp>
    </p:spTree>
    <p:extLst>
      <p:ext uri="{BB962C8B-B14F-4D97-AF65-F5344CB8AC3E}">
        <p14:creationId xmlns:p14="http://schemas.microsoft.com/office/powerpoint/2010/main" val="24379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bp.xlsx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endParaRPr lang="en-US" sz="3600" dirty="0">
              <a:latin typeface="Gidole" panose="020B0604020202020204" charset="0"/>
            </a:endParaRPr>
          </a:p>
        </p:txBody>
      </p:sp>
    </p:spTree>
    <p:extLst>
      <p:ext uri="{BB962C8B-B14F-4D97-AF65-F5344CB8AC3E}">
        <p14:creationId xmlns:p14="http://schemas.microsoft.com/office/powerpoint/2010/main" val="316989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
        <p:nvSpPr>
          <p:cNvPr id="10" name="TextBox 10"/>
          <p:cNvSpPr txBox="1"/>
          <p:nvPr/>
        </p:nvSpPr>
        <p:spPr>
          <a:xfrm>
            <a:off x="3420038" y="3316520"/>
            <a:ext cx="7857562" cy="776680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multiple independent variables and a categorical or continuous dependent variable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Build forecasts that account for trends and seasonality</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Use simulation and optimization techniques to model business scenarios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8"/>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1046190793"/>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=10+.5∗4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a:t>
            </a:r>
            <a:r>
              <a:rPr lang="en-US" sz="7500" spc="375">
                <a:solidFill>
                  <a:srgbClr val="FFFFFF"/>
                </a:solidFill>
                <a:latin typeface="League Spartan Bold"/>
              </a:rPr>
              <a:t>REGRESSION ANALYSIS AND PREDICTIVE MODELS</a:t>
            </a:r>
            <a:endParaRPr lang="en-US" sz="7500" spc="375" dirty="0">
              <a:solidFill>
                <a:srgbClr val="FFFFFF"/>
              </a:solidFill>
              <a:latin typeface="League Spartan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housing.xlsx</a:t>
            </a:r>
          </a:p>
          <a:p>
            <a:pPr marL="571500" indent="-571500">
              <a:buFont typeface="Arial" panose="020B0604020202020204" pitchFamily="34" charset="0"/>
              <a:buChar char="•"/>
            </a:pPr>
            <a:r>
              <a:rPr lang="en-US" sz="3600" dirty="0">
                <a:latin typeface="Gidole" panose="020B0604020202020204" charset="0"/>
              </a:rPr>
              <a:t>How would you check for a significant difference in prices of homes with and without air conditioning?</a:t>
            </a:r>
          </a:p>
          <a:p>
            <a:pPr marL="1028700" lvl="1" indent="-571500">
              <a:buFont typeface="Arial" panose="020B0604020202020204" pitchFamily="34" charset="0"/>
              <a:buChar char="•"/>
            </a:pPr>
            <a:r>
              <a:rPr lang="en-US" sz="3600" i="1" dirty="0">
                <a:latin typeface="Gidole" panose="020B0604020202020204" charset="0"/>
              </a:rPr>
              <a:t>At the 95% confidence level</a:t>
            </a:r>
            <a:r>
              <a:rPr lang="en-US" sz="3600" dirty="0">
                <a:latin typeface="Gidole" panose="020B0604020202020204" charset="0"/>
              </a:rPr>
              <a:t> (a constant for the course)</a:t>
            </a:r>
            <a:endParaRPr lang="en-US" sz="3600" i="1" dirty="0">
              <a:latin typeface="Gidole" panose="020B0604020202020204" charset="0"/>
            </a:endParaRP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2833</TotalTime>
  <Words>6224</Words>
  <Application>Microsoft Office PowerPoint</Application>
  <PresentationFormat>Custom</PresentationFormat>
  <Paragraphs>543</Paragraphs>
  <Slides>78</Slides>
  <Notes>78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League Spartan Bold</vt:lpstr>
      <vt:lpstr>Arial</vt:lpstr>
      <vt:lpstr>Gidole</vt:lpstr>
      <vt:lpstr>Consolas</vt:lpstr>
      <vt:lpstr>Open Sans Extra Bold</vt:lpstr>
      <vt:lpstr>League Spartan</vt:lpstr>
      <vt:lpstr>Cambria Math</vt:lpstr>
      <vt:lpstr>Calibri</vt:lpstr>
      <vt:lpstr>League Spartan Italics</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253</cp:revision>
  <dcterms:created xsi:type="dcterms:W3CDTF">2006-08-16T00:00:00Z</dcterms:created>
  <dcterms:modified xsi:type="dcterms:W3CDTF">2020-06-07T16:22:51Z</dcterms:modified>
  <dc:identifier>DADurESpNu8</dc:identifier>
</cp:coreProperties>
</file>